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sldIdLst>
    <p:sldId id="256" r:id="rId2"/>
    <p:sldId id="257" r:id="rId3"/>
    <p:sldId id="258" r:id="rId4"/>
    <p:sldId id="259" r:id="rId5"/>
    <p:sldId id="260" r:id="rId6"/>
    <p:sldId id="273" r:id="rId7"/>
    <p:sldId id="261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  <p:sldId id="274" r:id="rId17"/>
    <p:sldId id="263" r:id="rId18"/>
    <p:sldId id="262" r:id="rId19"/>
    <p:sldId id="264" r:id="rId20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2" d="100"/>
          <a:sy n="62" d="100"/>
        </p:scale>
        <p:origin x="-1446" y="-72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jpeg>
</file>

<file path=ppt/media/image2.jpeg>
</file>

<file path=ppt/media/image3.png>
</file>

<file path=ppt/media/image4.png>
</file>

<file path=ppt/media/image5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345440" y="2942602"/>
            <a:ext cx="7147931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572652" y="2944634"/>
            <a:ext cx="1190348" cy="2459736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7712714" y="3136658"/>
            <a:ext cx="910224" cy="2075688"/>
          </a:xfrm>
          <a:prstGeom prst="rect">
            <a:avLst/>
          </a:prstGeom>
          <a:solidFill>
            <a:schemeClr val="accent3">
              <a:alpha val="70000"/>
            </a:schemeClr>
          </a:solidFill>
          <a:ln w="63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445483" y="3055621"/>
            <a:ext cx="6947845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7786826" y="4625268"/>
            <a:ext cx="762000" cy="457200"/>
          </a:xfrm>
        </p:spPr>
        <p:txBody>
          <a:bodyPr/>
          <a:lstStyle>
            <a:lvl1pPr algn="ctr">
              <a:defRPr sz="28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541822" y="4559276"/>
            <a:ext cx="6755166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538971" y="3139440"/>
            <a:ext cx="6760868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642805" y="4648200"/>
            <a:ext cx="6553200" cy="457200"/>
          </a:xfrm>
        </p:spPr>
        <p:txBody>
          <a:bodyPr>
            <a:normAutofit/>
          </a:bodyPr>
          <a:lstStyle>
            <a:lvl1pPr marL="0" indent="0" algn="ctr">
              <a:buNone/>
              <a:defRPr sz="1800" cap="all" spc="300" baseline="0">
                <a:solidFill>
                  <a:srgbClr val="FFFFFF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04705" y="3227033"/>
            <a:ext cx="6629400" cy="1219201"/>
          </a:xfrm>
        </p:spPr>
        <p:txBody>
          <a:bodyPr anchor="b" anchorCtr="0">
            <a:noAutofit/>
          </a:bodyPr>
          <a:lstStyle>
            <a:lvl1pPr>
              <a:defRPr sz="4000">
                <a:solidFill>
                  <a:schemeClr val="accent1">
                    <a:lumMod val="50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6861702" y="228600"/>
            <a:ext cx="1859280" cy="6122634"/>
          </a:xfrm>
          <a:prstGeom prst="rect">
            <a:avLst/>
          </a:prstGeom>
          <a:solidFill>
            <a:srgbClr val="FFFFFF">
              <a:alpha val="85000"/>
            </a:srgbClr>
          </a:solidFill>
          <a:ln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Rectangle 7"/>
          <p:cNvSpPr/>
          <p:nvPr/>
        </p:nvSpPr>
        <p:spPr>
          <a:xfrm>
            <a:off x="6955225" y="351409"/>
            <a:ext cx="1672235" cy="587701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048577" y="395427"/>
            <a:ext cx="1485531" cy="5788981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380999"/>
            <a:ext cx="6172200" cy="5791201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8" name="Rounded Rectangle 7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451976" y="2946400"/>
            <a:ext cx="8265160" cy="24638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67656" y="3048000"/>
            <a:ext cx="8033800" cy="2245359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36456" y="3200399"/>
            <a:ext cx="7696200" cy="1295401"/>
          </a:xfrm>
        </p:spPr>
        <p:txBody>
          <a:bodyPr anchor="b" anchorCtr="0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lang="en-US" sz="4000" kern="1200" cap="all" baseline="0" dirty="0">
                <a:solidFill>
                  <a:schemeClr val="accent1">
                    <a:lumMod val="50000"/>
                  </a:schemeClr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5" name="Rectangle 14"/>
          <p:cNvSpPr/>
          <p:nvPr/>
        </p:nvSpPr>
        <p:spPr>
          <a:xfrm>
            <a:off x="675496" y="4541520"/>
            <a:ext cx="7818120" cy="664367"/>
          </a:xfrm>
          <a:prstGeom prst="rect">
            <a:avLst/>
          </a:prstGeom>
          <a:solidFill>
            <a:schemeClr val="accent1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36456" y="4607510"/>
            <a:ext cx="7696200" cy="523783"/>
          </a:xfrm>
        </p:spPr>
        <p:txBody>
          <a:bodyPr anchor="ctr">
            <a:normAutofit/>
          </a:bodyPr>
          <a:lstStyle>
            <a:lvl1pPr marL="0" indent="0" algn="ctr">
              <a:buNone/>
              <a:defRPr sz="20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14" name="Rectangle 13"/>
          <p:cNvSpPr/>
          <p:nvPr/>
        </p:nvSpPr>
        <p:spPr>
          <a:xfrm>
            <a:off x="675757" y="3124200"/>
            <a:ext cx="7817599" cy="2077720"/>
          </a:xfrm>
          <a:prstGeom prst="rect">
            <a:avLst/>
          </a:prstGeom>
          <a:noFill/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6128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719071"/>
            <a:ext cx="4038600" cy="4407408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26128" y="1722438"/>
            <a:ext cx="4040188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6128" y="2438400"/>
            <a:ext cx="4040188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722438"/>
            <a:ext cx="4041775" cy="639762"/>
          </a:xfrm>
        </p:spPr>
        <p:txBody>
          <a:bodyPr anchor="b">
            <a:noAutofit/>
          </a:bodyPr>
          <a:lstStyle>
            <a:lvl1pPr marL="0" indent="0" algn="ctr">
              <a:buNone/>
              <a:defRPr sz="22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438400"/>
            <a:ext cx="4041775" cy="3687762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1" name="Rounded Rectangle 10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12" name="Rounded Rectangle 11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886200" y="685800"/>
            <a:ext cx="4572000" cy="5257802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8" name="Rectangle 7"/>
          <p:cNvSpPr/>
          <p:nvPr/>
        </p:nvSpPr>
        <p:spPr>
          <a:xfrm>
            <a:off x="560034" y="1505712"/>
            <a:ext cx="2716566" cy="3523488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76690" y="1642472"/>
            <a:ext cx="2483254" cy="3234328"/>
          </a:xfrm>
          <a:prstGeom prst="rect">
            <a:avLst/>
          </a:prstGeom>
          <a:solidFill>
            <a:srgbClr val="FFFFFF"/>
          </a:solidFill>
          <a:ln w="6350" cmpd="dbl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69000" y="2971800"/>
            <a:ext cx="2298634" cy="1752600"/>
          </a:xfrm>
        </p:spPr>
        <p:txBody>
          <a:bodyPr/>
          <a:lstStyle>
            <a:lvl1pPr marL="0" indent="0">
              <a:spcBef>
                <a:spcPts val="400"/>
              </a:spcBef>
              <a:buNone/>
              <a:defRPr sz="1400">
                <a:solidFill>
                  <a:schemeClr val="accent1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9000" y="1734312"/>
            <a:ext cx="2298634" cy="1191620"/>
          </a:xfrm>
        </p:spPr>
        <p:txBody>
          <a:bodyPr anchor="b">
            <a:normAutofit/>
          </a:bodyPr>
          <a:lstStyle>
            <a:lvl1pPr algn="l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9" name="Rounded Rectangle 8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685800" y="621437"/>
            <a:ext cx="7772400" cy="4331564"/>
          </a:xfrm>
          <a:solidFill>
            <a:schemeClr val="bg2"/>
          </a:solidFill>
          <a:ln>
            <a:noFill/>
          </a:ln>
          <a:effectLst>
            <a:softEdge rad="12700"/>
          </a:effectLst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10" name="Rectangle 9"/>
          <p:cNvSpPr/>
          <p:nvPr/>
        </p:nvSpPr>
        <p:spPr>
          <a:xfrm>
            <a:off x="685800" y="4953000"/>
            <a:ext cx="7772400" cy="137160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/>
          <p:cNvSpPr/>
          <p:nvPr/>
        </p:nvSpPr>
        <p:spPr>
          <a:xfrm>
            <a:off x="761999" y="5029200"/>
            <a:ext cx="7600765" cy="1202924"/>
          </a:xfrm>
          <a:prstGeom prst="rect">
            <a:avLst/>
          </a:prstGeom>
          <a:solidFill>
            <a:srgbClr val="FFFFFF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13" name="Rectangle 12"/>
          <p:cNvSpPr/>
          <p:nvPr/>
        </p:nvSpPr>
        <p:spPr>
          <a:xfrm>
            <a:off x="914400" y="5638800"/>
            <a:ext cx="7328514" cy="451696"/>
          </a:xfrm>
          <a:prstGeom prst="rect">
            <a:avLst/>
          </a:prstGeom>
          <a:solidFill>
            <a:schemeClr val="accent1"/>
          </a:solidFill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605589" y="5074920"/>
            <a:ext cx="7946136" cy="1097280"/>
          </a:xfrm>
          <a:prstGeom prst="rect">
            <a:avLst/>
          </a:prstGeom>
          <a:noFill/>
          <a:ln w="6350" cmpd="dbl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56289" y="5656556"/>
            <a:ext cx="7244736" cy="401715"/>
          </a:xfrm>
        </p:spPr>
        <p:txBody>
          <a:bodyPr anchor="ctr">
            <a:normAutofit/>
          </a:bodyPr>
          <a:lstStyle>
            <a:lvl1pPr marL="0" indent="0" algn="ctr">
              <a:buNone/>
              <a:defRPr sz="1500" cap="all" spc="250" baseline="0">
                <a:solidFill>
                  <a:srgbClr val="FFFFFF"/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105400"/>
            <a:ext cx="7328514" cy="523043"/>
          </a:xfrm>
        </p:spPr>
        <p:txBody>
          <a:bodyPr anchor="ctr" anchorCtr="0"/>
          <a:lstStyle>
            <a:lvl1pPr algn="ctr">
              <a:defRPr sz="2000" b="0">
                <a:solidFill>
                  <a:schemeClr val="accent1">
                    <a:lumMod val="75000"/>
                  </a:schemeClr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0" y="0"/>
            <a:ext cx="9144000" cy="68580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 useBgFill="1">
        <p:nvSpPr>
          <p:cNvPr id="7" name="Rounded Rectangle 6"/>
          <p:cNvSpPr/>
          <p:nvPr/>
        </p:nvSpPr>
        <p:spPr>
          <a:xfrm>
            <a:off x="91440" y="101600"/>
            <a:ext cx="8961120" cy="6664960"/>
          </a:xfrm>
          <a:prstGeom prst="roundRect">
            <a:avLst>
              <a:gd name="adj" fmla="val 1735"/>
            </a:avLst>
          </a:prstGeom>
          <a:ln w="12700" cmpd="sng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752600"/>
            <a:ext cx="8229600" cy="43735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2"/>
                </a:solidFill>
              </a:defRPr>
            </a:lvl1pPr>
          </a:lstStyle>
          <a:p>
            <a:fld id="{CF50CE6C-1390-4485-9D4F-673F0CB6EF55}" type="datetimeFigureOut">
              <a:rPr lang="en-US" smtClean="0"/>
              <a:pPr/>
              <a:t>11/4/2015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2"/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2"/>
                </a:solidFill>
              </a:defRPr>
            </a:lvl1pPr>
          </a:lstStyle>
          <a:p>
            <a:fld id="{14F3F9F0-9837-44EC-9D5A-9D4F4D7C0C25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9" name="Rectangle 8"/>
          <p:cNvSpPr/>
          <p:nvPr/>
        </p:nvSpPr>
        <p:spPr>
          <a:xfrm>
            <a:off x="274320" y="278166"/>
            <a:ext cx="8595360" cy="1325880"/>
          </a:xfrm>
          <a:prstGeom prst="rect">
            <a:avLst/>
          </a:prstGeom>
          <a:solidFill>
            <a:srgbClr val="FFFFFF">
              <a:alpha val="83000"/>
            </a:srgbClr>
          </a:solidFill>
          <a:ln>
            <a:noFill/>
          </a:ln>
          <a:effectLst>
            <a:softEdge rad="12700"/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algn="ctr" defTabSz="914400" rtl="0" eaLnBrk="1" latinLnBrk="0" hangingPunct="1"/>
            <a:endParaRPr lang="en-US" sz="1800" kern="1200">
              <a:solidFill>
                <a:schemeClr val="lt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72863" y="372862"/>
            <a:ext cx="8380520" cy="1118587"/>
          </a:xfrm>
          <a:prstGeom prst="rect">
            <a:avLst/>
          </a:prstGeom>
          <a:solidFill>
            <a:srgbClr val="FFFFFF"/>
          </a:solidFill>
          <a:ln w="63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26128" y="408372"/>
            <a:ext cx="8260672" cy="1039427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3500" kern="1200" cap="all" baseline="0">
          <a:solidFill>
            <a:schemeClr val="accent1">
              <a:lumMod val="75000"/>
            </a:schemeClr>
          </a:solidFill>
          <a:latin typeface="+mj-lt"/>
          <a:ea typeface="+mj-ea"/>
          <a:cs typeface="+mj-cs"/>
        </a:defRPr>
      </a:lvl1pPr>
    </p:titleStyle>
    <p:bodyStyle>
      <a:lvl1pPr marL="342900" indent="-22860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40080" indent="-22860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914400" indent="-22860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280160" indent="-22860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1554480" indent="-228600" algn="l" defTabSz="914400" rtl="0" eaLnBrk="1" latinLnBrk="0" hangingPunct="1">
        <a:spcBef>
          <a:spcPct val="20000"/>
        </a:spcBef>
        <a:buClr>
          <a:schemeClr val="accent5"/>
        </a:buClr>
        <a:buFont typeface="Arial" pitchFamily="34" charset="0"/>
        <a:buChar char="•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6pPr>
      <a:lvl7pPr marL="2011680" indent="-182880" algn="l" defTabSz="914400" rtl="0" eaLnBrk="1" latinLnBrk="0" hangingPunct="1">
        <a:spcBef>
          <a:spcPct val="20000"/>
        </a:spcBef>
        <a:buClr>
          <a:schemeClr val="accent2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7pPr>
      <a:lvl8pPr marL="2194560" indent="-182880" algn="l" defTabSz="914400" rtl="0" eaLnBrk="1" latinLnBrk="0" hangingPunct="1">
        <a:spcBef>
          <a:spcPct val="20000"/>
        </a:spcBef>
        <a:buClr>
          <a:schemeClr val="accent3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8pPr>
      <a:lvl9pPr marL="2377440" indent="-182880" algn="l" defTabSz="914400" rtl="0" eaLnBrk="1" latinLnBrk="0" hangingPunct="1">
        <a:spcBef>
          <a:spcPct val="20000"/>
        </a:spcBef>
        <a:buClr>
          <a:schemeClr val="accent4"/>
        </a:buClr>
        <a:buFont typeface="Arial" pitchFamily="34" charset="0"/>
        <a:buChar char="•"/>
        <a:defRPr sz="1400" kern="120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:\Users\Adrian\Desktop\concrete canvas\spraycan_logo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35795" y="0"/>
            <a:ext cx="9014107" cy="685800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="" xmlns:p14="http://schemas.microsoft.com/office/powerpoint/2010/main" val="2845331798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Potential power-ups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Added skateboard/roller blades to increase speed to traverse the grid</a:t>
            </a:r>
          </a:p>
          <a:p>
            <a:pPr lvl="0"/>
            <a:r>
              <a:rPr lang="en-US" dirty="0" smtClean="0"/>
              <a:t>Whistle cause noise distraction</a:t>
            </a:r>
          </a:p>
          <a:p>
            <a:r>
              <a:rPr lang="en-US" dirty="0" smtClean="0"/>
              <a:t>More to come. </a:t>
            </a:r>
            <a:endParaRPr lang="en-US" dirty="0"/>
          </a:p>
        </p:txBody>
      </p:sp>
    </p:spTree>
  </p:cSld>
  <p:clrMapOvr>
    <a:masterClrMapping/>
  </p:clrMapOvr>
  <p:transition>
    <p:pull dir="rd"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Game controls &amp; user interface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The game is set on a grid like map. </a:t>
            </a:r>
          </a:p>
          <a:p>
            <a:pPr lvl="0"/>
            <a:r>
              <a:rPr lang="en-US" dirty="0" smtClean="0"/>
              <a:t>The user can use keyboard or mouse to move the characters. Movement would be used with the standard WASD, or mouse clicks to move the character.</a:t>
            </a:r>
          </a:p>
          <a:p>
            <a:pPr lvl="0"/>
            <a:r>
              <a:rPr lang="en-US" dirty="0" smtClean="0"/>
              <a:t>Power-ups will be used with the numbers 1, 2, 3 or 4 or mapped to specified location. </a:t>
            </a:r>
          </a:p>
          <a:p>
            <a:pPr lvl="0"/>
            <a:r>
              <a:rPr lang="en-US" dirty="0" smtClean="0"/>
              <a:t>The main game play screen will be composed of a pause, exit or options. </a:t>
            </a:r>
          </a:p>
        </p:txBody>
      </p:sp>
    </p:spTree>
  </p:cSld>
  <p:clrMapOvr>
    <a:masterClrMapping/>
  </p:clrMapOvr>
  <p:transition>
    <p:pull dir="d"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Monetization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sz="3000" dirty="0" smtClean="0"/>
              <a:t>This game is free to play</a:t>
            </a:r>
          </a:p>
          <a:p>
            <a:endParaRPr lang="en-US" dirty="0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Replayability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Option to beat high scores</a:t>
            </a:r>
          </a:p>
          <a:p>
            <a:pPr lvl="0"/>
            <a:r>
              <a:rPr lang="en-US" dirty="0" smtClean="0"/>
              <a:t>More maps available for play                                                                 </a:t>
            </a:r>
          </a:p>
          <a:p>
            <a:r>
              <a:rPr lang="en-US" dirty="0" smtClean="0"/>
              <a:t>Currently there is no sequel in mind, and no further progression on the game.</a:t>
            </a:r>
          </a:p>
          <a:p>
            <a:r>
              <a:rPr lang="en-US" dirty="0" smtClean="0"/>
              <a:t>Updates may also include more power-ups </a:t>
            </a:r>
          </a:p>
          <a:p>
            <a:endParaRPr lang="en-US" dirty="0"/>
          </a:p>
        </p:txBody>
      </p:sp>
    </p:spTree>
  </p:cSld>
  <p:clrMapOvr>
    <a:masterClrMapping/>
  </p:clrMapOvr>
  <p:transition>
    <p:zoom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Inspirations &amp; examples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Game design was inspired by Pac-man and bomber man arcade style games.</a:t>
            </a:r>
          </a:p>
          <a:p>
            <a:pPr>
              <a:buNone/>
            </a:pPr>
            <a:endParaRPr lang="en-US" dirty="0"/>
          </a:p>
        </p:txBody>
      </p:sp>
    </p:spTree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Asset 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Character Design. Multiple different characters </a:t>
            </a:r>
          </a:p>
          <a:p>
            <a:pPr lvl="0"/>
            <a:r>
              <a:rPr lang="en-US" dirty="0" smtClean="0"/>
              <a:t>Management of light in textures</a:t>
            </a:r>
          </a:p>
          <a:p>
            <a:pPr lvl="0"/>
            <a:r>
              <a:rPr lang="en-US" dirty="0" smtClean="0"/>
              <a:t>Background sounds (city environment)</a:t>
            </a:r>
          </a:p>
          <a:p>
            <a:pPr lvl="0"/>
            <a:r>
              <a:rPr lang="en-US" dirty="0" smtClean="0"/>
              <a:t>Character Sounds. </a:t>
            </a:r>
          </a:p>
          <a:p>
            <a:pPr lvl="0"/>
            <a:r>
              <a:rPr lang="en-US" dirty="0" smtClean="0"/>
              <a:t>Background Music, (hip-hop music, progressive, jazzy)</a:t>
            </a:r>
          </a:p>
          <a:p>
            <a:pPr lvl="0"/>
            <a:r>
              <a:rPr lang="en-US" dirty="0" smtClean="0"/>
              <a:t>Several Characters available for use, multiple character designs.</a:t>
            </a:r>
          </a:p>
          <a:p>
            <a:pPr lvl="0"/>
            <a:r>
              <a:rPr lang="en-US" dirty="0" smtClean="0"/>
              <a:t>Character Animations required for transition throughout the grid/map</a:t>
            </a:r>
          </a:p>
          <a:p>
            <a:endParaRPr lang="en-US" dirty="0"/>
          </a:p>
        </p:txBody>
      </p:sp>
    </p:spTree>
  </p:cSld>
  <p:clrMapOvr>
    <a:masterClrMapping/>
  </p:clrMapOvr>
  <p:transition>
    <p:wheel spokes="2"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Concept art</a:t>
            </a:r>
            <a:endParaRPr lang="en-US" dirty="0"/>
          </a:p>
        </p:txBody>
      </p:sp>
      <p:pic>
        <p:nvPicPr>
          <p:cNvPr id="3074" name="Picture 2" descr="C:\Users\Adrian\Desktop\concrete canvas\graffitiremoval3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8600" y="1676400"/>
            <a:ext cx="8686800" cy="4895038"/>
          </a:xfrm>
          <a:prstGeom prst="rect">
            <a:avLst/>
          </a:prstGeom>
          <a:noFill/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edge">
                                      <p:cBhvr>
                                        <p:cTn id="7" dur="2000"/>
                                        <p:tgtEl>
                                          <p:spTgt spid="30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Artist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Arman </a:t>
            </a:r>
            <a:r>
              <a:rPr lang="en-US" dirty="0" err="1"/>
              <a:t>D</a:t>
            </a:r>
            <a:r>
              <a:rPr lang="en-US" dirty="0" err="1" smtClean="0"/>
              <a:t>avari</a:t>
            </a:r>
            <a:endParaRPr lang="en-US" dirty="0" smtClean="0"/>
          </a:p>
          <a:p>
            <a:r>
              <a:rPr lang="en-US" dirty="0" smtClean="0"/>
              <a:t>Ryan </a:t>
            </a:r>
            <a:r>
              <a:rPr lang="en-US" dirty="0" err="1" smtClean="0"/>
              <a:t>Johal</a:t>
            </a:r>
            <a:endParaRPr lang="en-US" dirty="0" smtClean="0"/>
          </a:p>
          <a:p>
            <a:r>
              <a:rPr lang="en-US" dirty="0" smtClean="0"/>
              <a:t>Joaquin Junco Jr.</a:t>
            </a:r>
          </a:p>
          <a:p>
            <a:r>
              <a:rPr lang="en-US" dirty="0" smtClean="0"/>
              <a:t>Joe Posadas</a:t>
            </a:r>
          </a:p>
        </p:txBody>
      </p:sp>
    </p:spTree>
    <p:extLst>
      <p:ext uri="{BB962C8B-B14F-4D97-AF65-F5344CB8AC3E}">
        <p14:creationId xmlns="" xmlns:p14="http://schemas.microsoft.com/office/powerpoint/2010/main" val="1161721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9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ssolve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developers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Joe Carlos De Almeida Machado</a:t>
            </a:r>
          </a:p>
          <a:p>
            <a:r>
              <a:rPr lang="en-US" dirty="0" smtClean="0"/>
              <a:t>Leonardo Molina</a:t>
            </a:r>
          </a:p>
          <a:p>
            <a:r>
              <a:rPr lang="en-US" dirty="0" smtClean="0"/>
              <a:t>Adrian </a:t>
            </a:r>
            <a:r>
              <a:rPr lang="en-US" dirty="0" err="1" smtClean="0"/>
              <a:t>Osuna</a:t>
            </a:r>
            <a:endParaRPr lang="en-US" dirty="0" smtClean="0"/>
          </a:p>
          <a:p>
            <a:r>
              <a:rPr lang="en-US" dirty="0" smtClean="0"/>
              <a:t>Lawrence Thai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33472248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Music composer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Jaelyn Denise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5412158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*0.7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Arcade and graphical display.</a:t>
            </a:r>
          </a:p>
          <a:p>
            <a:endParaRPr lang="en-US" dirty="0"/>
          </a:p>
          <a:p>
            <a:r>
              <a:rPr lang="en-US" dirty="0" smtClean="0"/>
              <a:t>The concept of the game was derived from retro style games like Pac-man, Bomber man. The grid like features we wish to implement into the game was taken from Pokémon (Gameboy versions).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25968917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6" presetClass="entr" presetSubtype="2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System requirements	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PC/Mac. </a:t>
            </a:r>
          </a:p>
          <a:p>
            <a:r>
              <a:rPr lang="en-US" dirty="0" smtClean="0"/>
              <a:t>Mouse keyboard</a:t>
            </a:r>
          </a:p>
          <a:p>
            <a:r>
              <a:rPr lang="en-US" dirty="0" smtClean="0"/>
              <a:t>Potential port to android devices</a:t>
            </a:r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389588161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2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500"/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2" dur="500"/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story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Santa Chroma, California. It was once a thriving city with a renowned artistic community. Self-expression, individuality and free thinking was encouraged and celebrated. It all came to an end once Norman </a:t>
            </a:r>
            <a:r>
              <a:rPr lang="en-US" dirty="0" err="1"/>
              <a:t>Graytone</a:t>
            </a:r>
            <a:r>
              <a:rPr lang="en-US" dirty="0"/>
              <a:t> was elected as the new mayor. Under the guise of a safer environment for everyone, Mayor </a:t>
            </a:r>
            <a:r>
              <a:rPr lang="en-US" dirty="0" err="1"/>
              <a:t>Graytone</a:t>
            </a:r>
            <a:r>
              <a:rPr lang="en-US" dirty="0"/>
              <a:t> enacted proposition K-50, every form of art that was seen as subversive. Seeing self-expression as a threat to order, the proposition also mandated that every building, public and private, be painted gray. Little did Mayor </a:t>
            </a:r>
            <a:r>
              <a:rPr lang="en-US" dirty="0" err="1"/>
              <a:t>Graytone</a:t>
            </a:r>
            <a:r>
              <a:rPr lang="en-US" dirty="0"/>
              <a:t> knew, that his regime was prepping the canvases for a new art movement...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17857927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" presetClass="entr" presetSubtype="1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7" dur="5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1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Game mechanics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A grid is set down for placement of all scenery, items and movement.</a:t>
            </a:r>
          </a:p>
          <a:p>
            <a:r>
              <a:rPr lang="en-US" dirty="0" smtClean="0"/>
              <a:t>Characters, enemy and player, are allowed to interact with the environment. </a:t>
            </a:r>
          </a:p>
          <a:p>
            <a:r>
              <a:rPr lang="en-US" dirty="0" smtClean="0"/>
              <a:t>User can pick up variety of different power-ups to help traverse the grid faster.</a:t>
            </a:r>
          </a:p>
          <a:p>
            <a:r>
              <a:rPr lang="en-US" dirty="0" smtClean="0"/>
              <a:t>The player has to “beautify” the world around them.</a:t>
            </a:r>
          </a:p>
          <a:p>
            <a:r>
              <a:rPr lang="en-US" dirty="0" smtClean="0"/>
              <a:t>Time limit to colorize the map and complete given objectives</a:t>
            </a:r>
          </a:p>
          <a:p>
            <a:r>
              <a:rPr lang="en-US" dirty="0" smtClean="0"/>
              <a:t>Enemy AI was implemented through Q-Learning</a:t>
            </a:r>
          </a:p>
        </p:txBody>
      </p:sp>
    </p:spTree>
    <p:extLst>
      <p:ext uri="{BB962C8B-B14F-4D97-AF65-F5344CB8AC3E}">
        <p14:creationId xmlns="" xmlns:p14="http://schemas.microsoft.com/office/powerpoint/2010/main" val="1766192794"/>
      </p:ext>
    </p:extLst>
  </p:cSld>
  <p:clrMapOvr>
    <a:masterClrMapping/>
  </p:clrMapOvr>
  <p:transition>
    <p:wipe dir="d"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Player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The player is to traverse through the grid of the city/landscape and paint the objectives.</a:t>
            </a:r>
          </a:p>
          <a:p>
            <a:r>
              <a:rPr lang="en-US" dirty="0" smtClean="0"/>
              <a:t>Several power-ups will be available to for pickup. </a:t>
            </a:r>
            <a:endParaRPr lang="en-US" dirty="0"/>
          </a:p>
        </p:txBody>
      </p:sp>
      <p:pic>
        <p:nvPicPr>
          <p:cNvPr id="2050" name="Picture 2" descr="C:\Users\Adrian\Desktop\concrete canvas\FRONT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514600" y="3200400"/>
            <a:ext cx="3209925" cy="3209925"/>
          </a:xfrm>
          <a:prstGeom prst="rect">
            <a:avLst/>
          </a:prstGeom>
          <a:noFill/>
        </p:spPr>
      </p:pic>
    </p:spTree>
  </p:cSld>
  <p:clrMapOvr>
    <a:masterClrMapping/>
  </p:clrMapOvr>
  <p:transition>
    <p:wipe dir="r"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Enemy (security guard/ police officer)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This enemy walks </a:t>
            </a:r>
            <a:r>
              <a:rPr lang="en-US" dirty="0"/>
              <a:t>through the grid</a:t>
            </a:r>
            <a:r>
              <a:rPr lang="en-US" dirty="0" smtClean="0"/>
              <a:t>. Can spot any changes made, “color” added to their world.</a:t>
            </a:r>
          </a:p>
          <a:p>
            <a:pPr lvl="0"/>
            <a:r>
              <a:rPr lang="en-US" dirty="0" smtClean="0"/>
              <a:t>This </a:t>
            </a:r>
            <a:r>
              <a:rPr lang="en-US" dirty="0"/>
              <a:t>enemy can call for assistance. Direct </a:t>
            </a:r>
            <a:r>
              <a:rPr lang="en-US" dirty="0" smtClean="0"/>
              <a:t>the a </a:t>
            </a:r>
            <a:r>
              <a:rPr lang="en-US" dirty="0"/>
              <a:t>painter to </a:t>
            </a:r>
            <a:r>
              <a:rPr lang="en-US" dirty="0" smtClean="0"/>
              <a:t>access areas </a:t>
            </a:r>
            <a:r>
              <a:rPr lang="en-US" dirty="0"/>
              <a:t>where colorization was done, and have the painter repaint the area(s</a:t>
            </a:r>
            <a:r>
              <a:rPr lang="en-US" dirty="0" smtClean="0"/>
              <a:t>) back to its original grey tone.</a:t>
            </a:r>
          </a:p>
          <a:p>
            <a:pPr lvl="0"/>
            <a:r>
              <a:rPr lang="en-US" dirty="0" smtClean="0"/>
              <a:t>Police officer/Security Guard cannot paint over anything. Must call painter to paint over anything.</a:t>
            </a:r>
          </a:p>
          <a:p>
            <a:pPr lvl="0"/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="" xmlns:p14="http://schemas.microsoft.com/office/powerpoint/2010/main" val="1627585427"/>
      </p:ext>
    </p:extLst>
  </p:cSld>
  <p:clrMapOvr>
    <a:masterClrMapping/>
  </p:clrMapOvr>
  <p:transition>
    <p:split orient="vert"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Painter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Enemy Painter: this enemy goes around and paints over areas player has colorized. </a:t>
            </a:r>
          </a:p>
          <a:p>
            <a:pPr lvl="0"/>
            <a:r>
              <a:rPr lang="en-US" dirty="0" smtClean="0"/>
              <a:t>Paints the areas and brings back to a grey scale. </a:t>
            </a:r>
          </a:p>
          <a:p>
            <a:pPr>
              <a:buNone/>
            </a:pPr>
            <a:endParaRPr lang="en-US" dirty="0"/>
          </a:p>
        </p:txBody>
      </p:sp>
      <p:pic>
        <p:nvPicPr>
          <p:cNvPr id="1026" name="Picture 2" descr="C:\Users\Adrian\Desktop\concrete canvas\graffitiremoval2.pn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90600" y="2955925"/>
            <a:ext cx="6924675" cy="3902075"/>
          </a:xfrm>
          <a:prstGeom prst="rect">
            <a:avLst/>
          </a:prstGeom>
          <a:noFill/>
        </p:spPr>
      </p:pic>
    </p:spTree>
  </p:cSld>
  <p:clrMapOvr>
    <a:masterClrMapping/>
  </p:clrMapOvr>
  <p:transition>
    <p:split dir="in"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Power-ups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dirty="0" smtClean="0"/>
              <a:t>Power-ups will vary from different objects. </a:t>
            </a:r>
          </a:p>
          <a:p>
            <a:pPr lvl="0"/>
            <a:r>
              <a:rPr lang="en-US" dirty="0" smtClean="0"/>
              <a:t>There will be available a paint spray can</a:t>
            </a:r>
          </a:p>
          <a:p>
            <a:pPr lvl="0"/>
            <a:r>
              <a:rPr lang="en-US" dirty="0" smtClean="0"/>
              <a:t>There are various different items to distract the enemy. </a:t>
            </a:r>
          </a:p>
          <a:p>
            <a:pPr lvl="0"/>
            <a:r>
              <a:rPr lang="en-US" dirty="0" smtClean="0"/>
              <a:t>Food for distraction. </a:t>
            </a:r>
          </a:p>
          <a:p>
            <a:pPr lvl="0"/>
            <a:r>
              <a:rPr lang="en-US" dirty="0" smtClean="0"/>
              <a:t>“Paint Bombs” or paint buckets to distract enemies.</a:t>
            </a:r>
          </a:p>
        </p:txBody>
      </p:sp>
    </p:spTree>
  </p:cSld>
  <p:clrMapOvr>
    <a:masterClrMapping/>
  </p:clrMapOvr>
  <p:transition>
    <p:split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Apothecary">
  <a:themeElements>
    <a:clrScheme name="Apothecary">
      <a:dk1>
        <a:sysClr val="windowText" lastClr="000000"/>
      </a:dk1>
      <a:lt1>
        <a:sysClr val="window" lastClr="FFFFFF"/>
      </a:lt1>
      <a:dk2>
        <a:srgbClr val="564B3C"/>
      </a:dk2>
      <a:lt2>
        <a:srgbClr val="ECEDD1"/>
      </a:lt2>
      <a:accent1>
        <a:srgbClr val="93A299"/>
      </a:accent1>
      <a:accent2>
        <a:srgbClr val="CF543F"/>
      </a:accent2>
      <a:accent3>
        <a:srgbClr val="B5AE53"/>
      </a:accent3>
      <a:accent4>
        <a:srgbClr val="848058"/>
      </a:accent4>
      <a:accent5>
        <a:srgbClr val="E8B54D"/>
      </a:accent5>
      <a:accent6>
        <a:srgbClr val="786C71"/>
      </a:accent6>
      <a:hlink>
        <a:srgbClr val="CCCC00"/>
      </a:hlink>
      <a:folHlink>
        <a:srgbClr val="B2B2B2"/>
      </a:folHlink>
    </a:clrScheme>
    <a:fontScheme name="Apothecary">
      <a:majorFont>
        <a:latin typeface="Book Antiqua"/>
        <a:ea typeface=""/>
        <a:cs typeface=""/>
        <a:font script="Jpan" typeface="HGS明朝B"/>
        <a:font script="Hang" typeface="HY견명조"/>
        <a:font script="Hans" typeface="宋体"/>
        <a:font script="Hant" typeface="新細明體"/>
        <a:font script="Arab" typeface="Times New Roman"/>
        <a:font script="Hebr" typeface="David"/>
        <a:font script="Thai" typeface="EucrosiaUPC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ＭＳ ゴシック"/>
        <a:font script="Hang" typeface="HY견명조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Apothecary">
      <a:fillStyleLst>
        <a:solidFill>
          <a:schemeClr val="phClr"/>
        </a:solidFill>
        <a:gradFill rotWithShape="1">
          <a:gsLst>
            <a:gs pos="0">
              <a:schemeClr val="phClr">
                <a:tint val="1000"/>
                <a:satMod val="100000"/>
              </a:schemeClr>
            </a:gs>
            <a:gs pos="68000">
              <a:schemeClr val="phClr">
                <a:tint val="77000"/>
                <a:satMod val="100000"/>
              </a:schemeClr>
            </a:gs>
            <a:gs pos="81000">
              <a:schemeClr val="phClr">
                <a:tint val="79000"/>
                <a:satMod val="100000"/>
              </a:schemeClr>
            </a:gs>
            <a:gs pos="86000">
              <a:schemeClr val="phClr">
                <a:tint val="73000"/>
                <a:satMod val="100000"/>
              </a:schemeClr>
            </a:gs>
            <a:gs pos="100000">
              <a:schemeClr val="phClr">
                <a:tint val="35000"/>
                <a:satMod val="10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73000"/>
                <a:shade val="100000"/>
                <a:satMod val="150000"/>
              </a:schemeClr>
            </a:gs>
            <a:gs pos="25000">
              <a:schemeClr val="phClr">
                <a:tint val="96000"/>
                <a:shade val="80000"/>
                <a:satMod val="105000"/>
              </a:schemeClr>
            </a:gs>
            <a:gs pos="38000">
              <a:schemeClr val="phClr">
                <a:tint val="96000"/>
                <a:shade val="59000"/>
                <a:satMod val="120000"/>
              </a:schemeClr>
            </a:gs>
            <a:gs pos="55000">
              <a:schemeClr val="phClr">
                <a:tint val="100000"/>
                <a:shade val="57000"/>
                <a:satMod val="120000"/>
              </a:schemeClr>
            </a:gs>
            <a:gs pos="80000">
              <a:schemeClr val="phClr">
                <a:tint val="100000"/>
                <a:shade val="56000"/>
                <a:satMod val="145000"/>
              </a:schemeClr>
            </a:gs>
            <a:gs pos="88000">
              <a:schemeClr val="phClr">
                <a:tint val="100000"/>
                <a:shade val="63000"/>
                <a:satMod val="160000"/>
              </a:schemeClr>
            </a:gs>
            <a:gs pos="100000">
              <a:schemeClr val="phClr">
                <a:tint val="99000"/>
                <a:shade val="100000"/>
                <a:satMod val="155000"/>
              </a:schemeClr>
            </a:gs>
          </a:gsLst>
          <a:lin ang="54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  <a:scene3d>
            <a:camera prst="orthographicFront">
              <a:rot lat="0" lon="0" rev="0"/>
            </a:camera>
            <a:lightRig rig="glow" dir="tl">
              <a:rot lat="0" lon="0" rev="1800000"/>
            </a:lightRig>
          </a:scene3d>
          <a:sp3d contourW="10160" prstMaterial="dkEdge">
            <a:bevelT w="0" h="0" prst="angle"/>
            <a:contourClr>
              <a:schemeClr val="phClr">
                <a:shade val="30000"/>
                <a:satMod val="150000"/>
              </a:schemeClr>
            </a:contourClr>
          </a:sp3d>
        </a:effectStyle>
        <a:effectStyle>
          <a:effectLst>
            <a:glow rad="50800">
              <a:schemeClr val="phClr">
                <a:tint val="68000"/>
                <a:shade val="93000"/>
                <a:alpha val="37000"/>
                <a:satMod val="250000"/>
              </a:schemeClr>
            </a:glow>
          </a:effectLst>
          <a:scene3d>
            <a:camera prst="orthographicFront">
              <a:rot lat="0" lon="0" rev="0"/>
            </a:camera>
            <a:lightRig rig="glow" dir="t">
              <a:rot lat="0" lon="0" rev="1800000"/>
            </a:lightRig>
          </a:scene3d>
          <a:sp3d contourW="10160" prstMaterial="dkEdge">
            <a:bevelT w="20320" h="19050" prst="angle"/>
            <a:contourClr>
              <a:schemeClr val="phClr">
                <a:shade val="30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solidFill>
          <a:schemeClr val="phClr">
            <a:tint val="93000"/>
            <a:satMod val="14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atMod val="170000"/>
              </a:schemeClr>
              <a:schemeClr val="phClr">
                <a:shade val="70000"/>
                <a:satMod val="13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Apothecary</Template>
  <TotalTime>79</TotalTime>
  <Words>630</Words>
  <Application>Microsoft Office PowerPoint</Application>
  <PresentationFormat>On-screen Show (4:3)</PresentationFormat>
  <Paragraphs>72</Paragraphs>
  <Slides>19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0" baseType="lpstr">
      <vt:lpstr>Apothecary</vt:lpstr>
      <vt:lpstr>Slide 1</vt:lpstr>
      <vt:lpstr>Genre</vt:lpstr>
      <vt:lpstr>System requirements </vt:lpstr>
      <vt:lpstr>Game story</vt:lpstr>
      <vt:lpstr>Game mechanics</vt:lpstr>
      <vt:lpstr>Player</vt:lpstr>
      <vt:lpstr>Enemy (security guard/ police officer)</vt:lpstr>
      <vt:lpstr>Painter</vt:lpstr>
      <vt:lpstr>Power-ups</vt:lpstr>
      <vt:lpstr>Potential power-ups</vt:lpstr>
      <vt:lpstr>Game controls &amp; user interface</vt:lpstr>
      <vt:lpstr>Monetization </vt:lpstr>
      <vt:lpstr>Replayability</vt:lpstr>
      <vt:lpstr>Inspirations &amp; examples</vt:lpstr>
      <vt:lpstr>Asset list</vt:lpstr>
      <vt:lpstr>Concept art</vt:lpstr>
      <vt:lpstr>Artist</vt:lpstr>
      <vt:lpstr>Game developers</vt:lpstr>
      <vt:lpstr>Music composer</vt:lpstr>
    </vt:vector>
  </TitlesOfParts>
  <Company>Microsoft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CONCRETE CANVAS</dc:title>
  <dc:creator>Adrian</dc:creator>
  <cp:lastModifiedBy>Adrian</cp:lastModifiedBy>
  <cp:revision>10</cp:revision>
  <dcterms:created xsi:type="dcterms:W3CDTF">2015-11-04T19:00:02Z</dcterms:created>
  <dcterms:modified xsi:type="dcterms:W3CDTF">2015-11-05T00:48:26Z</dcterms:modified>
</cp:coreProperties>
</file>

<file path=docProps/thumbnail.jpeg>
</file>